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CE3"/>
    <a:srgbClr val="A81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F590DD-95A6-46E5-B9FD-26A1F2699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08CC098-8650-43B7-BB9F-A74E072B9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D7B99A-78D8-4209-9E3C-11B52F7B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F34C-D735-4F78-8154-6F7548234A4C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81D74A2-16E7-4F4B-B2BD-2AB62AFD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712928D-E101-4CE8-B13C-07AF66F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191A-9B64-4E8C-A752-3DC0070C5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2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574B3B-E90B-4D85-A002-75C5C3E0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3F9E486-EDDF-4FFF-8B81-966F86272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925043-3F69-451F-8CA9-2663F66E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F34C-D735-4F78-8154-6F7548234A4C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48B700-9F7A-434D-AFDE-9AC4B96D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7D9786-1DD8-4CD3-8E9F-E5815524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191A-9B64-4E8C-A752-3DC0070C5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39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A7993AD-FFC0-4339-B327-5247DD836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43A7D54-AD59-4CBF-835A-4E064B6D6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E63501-107F-43DA-9634-AAC1625A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F34C-D735-4F78-8154-6F7548234A4C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29CA62B-2931-4397-B4E7-B64C4C08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1E6FEA-F028-4967-BF45-5EB64816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191A-9B64-4E8C-A752-3DC0070C5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0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BE1458-C96A-443C-81F4-1691349D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8B53515-2B78-454A-ADA8-5FB215B81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50AA025-21C1-4687-A628-A8DA5399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F34C-D735-4F78-8154-6F7548234A4C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D30D49-7A92-4932-85AA-F7EF4B8B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5928C5B-C455-49D1-B3AE-EA7D83D1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191A-9B64-4E8C-A752-3DC0070C5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6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065406-C72C-497F-B7AE-6CEBA736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BB661A9-D282-4071-8ED4-5C9277F8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FA9F380-5F30-46DF-8C89-96DC664B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F34C-D735-4F78-8154-6F7548234A4C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9A5191-3A7C-417E-8332-819BCCBE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6D71B8-122D-4DDB-98B5-3A133CC8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191A-9B64-4E8C-A752-3DC0070C5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70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5B751-56ED-41F4-8A9E-078B5C80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F3E202-0591-4593-8774-1EEDA90A4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1440256-F84A-41DA-9538-F97C84A8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BD314B8-F19F-4690-9838-17B2D3E9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F34C-D735-4F78-8154-6F7548234A4C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288611C-27D1-467E-9D10-15D1751D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A8740D5-5056-4925-AA80-456AD4B1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191A-9B64-4E8C-A752-3DC0070C5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44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36D641-CE92-4900-9304-9E26503A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A471385-AE4B-4C50-933E-526D8EA9A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ED49CC-3B27-4BBB-900F-FCC05911A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AE91553-51A8-473A-9E37-2C0AA45B6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C1494E0-DEBC-4F89-8678-41CB00B2F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35078F0-06D8-4704-A8E7-CF011875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F34C-D735-4F78-8154-6F7548234A4C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E2C4D88-F31B-48D6-AC53-109F061F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EA539AC-A9F6-4E7F-B346-6417BE04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191A-9B64-4E8C-A752-3DC0070C5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12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0D5B82-5228-460A-A739-48B33600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B1F29B9-9BDE-4620-80A3-1CA5825C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F34C-D735-4F78-8154-6F7548234A4C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9619158-9429-4EA3-95BB-B83C91D0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E35413-061A-4467-8363-1056A94F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191A-9B64-4E8C-A752-3DC0070C5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93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0C56C87-2498-4C2C-AA2A-F14BE0B5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F34C-D735-4F78-8154-6F7548234A4C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1BEBEF2-6ED0-4DFA-826A-9CA6F0A0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2B9733B-5EAB-4CBB-ABC8-E8E582FC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191A-9B64-4E8C-A752-3DC0070C5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50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F6644F-5D53-4ED8-AAB0-2BCB7484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C04D75D-96EC-4584-80CA-24D302E11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0BBC5DF-CBFC-4093-948E-961E6B9FC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3BAC2B7-AF39-45EE-8054-C2C92A44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F34C-D735-4F78-8154-6F7548234A4C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4F8A919-C926-4159-9405-F7141E61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4B45877-A400-433E-A81E-38616BCB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191A-9B64-4E8C-A752-3DC0070C5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46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F57CE6-9ACC-4986-8133-4F38DEB0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FB8A257-77EE-4AEA-9166-014C7FA86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DEC933A-6D90-4C8F-8E12-E90A07CFF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7230063-8409-4110-9DB2-8B730E74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F34C-D735-4F78-8154-6F7548234A4C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8D1AAB1-EDD0-4AAB-9137-2417F209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1A7F74F-A329-49C0-B29B-3058E53E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191A-9B64-4E8C-A752-3DC0070C5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23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06B949D-A84E-4778-8770-DC9B7854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125A915-A1EA-4639-B25D-F4D2CABB7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BF800A-DE15-4F48-B0F6-CBB35A538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F34C-D735-4F78-8154-6F7548234A4C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B748B6-CC84-407F-B26B-F15E4D97A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A096BE-ACD2-4771-BAB3-8EF3BC96B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4191A-9B64-4E8C-A752-3DC0070C58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964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0464B99-FF76-4014-9702-B5010AC853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GUÍA DE INSCRIPCIÓN EN LÍNEA </a:t>
            </a:r>
          </a:p>
          <a:p>
            <a:r>
              <a:rPr lang="es-MX" dirty="0">
                <a:solidFill>
                  <a:srgbClr val="002060"/>
                </a:solidFill>
              </a:rPr>
              <a:t>Padrón Estatal de Contribuyentes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9" name="8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3699165" y="1600200"/>
            <a:ext cx="4831772" cy="16937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65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9" name="8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103909" y="62402"/>
            <a:ext cx="1704110" cy="67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DB17E85A-814D-4CDC-A3B8-A3A64D0739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51" t="7460" r="3256" b="8759"/>
          <a:stretch/>
        </p:blipFill>
        <p:spPr>
          <a:xfrm>
            <a:off x="2321266" y="1799450"/>
            <a:ext cx="7218363" cy="471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5">
                <a:lumMod val="75000"/>
                <a:alpha val="65000"/>
              </a:scheme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4D840AB-56B1-4059-A59E-7947946DA295}"/>
              </a:ext>
            </a:extLst>
          </p:cNvPr>
          <p:cNvSpPr/>
          <p:nvPr/>
        </p:nvSpPr>
        <p:spPr>
          <a:xfrm>
            <a:off x="2321265" y="645801"/>
            <a:ext cx="6418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altLang="es-MX" sz="24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Paso 8.- </a:t>
            </a:r>
            <a:r>
              <a:rPr lang="es-MX" altLang="es-MX" sz="2000" dirty="0">
                <a:latin typeface="Arial" charset="0"/>
              </a:rPr>
              <a:t>Concluye el trámite autentificándote con tu firma electrónica avanzada </a:t>
            </a:r>
            <a:r>
              <a:rPr lang="es-MX" altLang="es-MX" sz="2000" b="1" dirty="0">
                <a:solidFill>
                  <a:srgbClr val="002060"/>
                </a:solidFill>
                <a:latin typeface="Arial" charset="0"/>
              </a:rPr>
              <a:t>(e-firma) </a:t>
            </a:r>
            <a:r>
              <a:rPr lang="es-MX" altLang="es-MX" sz="2000" dirty="0">
                <a:latin typeface="Arial" charset="0"/>
              </a:rPr>
              <a:t>y de clic en el botón </a:t>
            </a:r>
            <a:r>
              <a:rPr lang="es-MX" altLang="es-MX" sz="2000" b="1" dirty="0">
                <a:solidFill>
                  <a:srgbClr val="002060"/>
                </a:solidFill>
                <a:latin typeface="Arial" charset="0"/>
              </a:rPr>
              <a:t>Firmar</a:t>
            </a:r>
            <a:r>
              <a:rPr lang="es-MX" altLang="es-MX" dirty="0">
                <a:solidFill>
                  <a:srgbClr val="002060"/>
                </a:solidFill>
                <a:latin typeface="Arial" charset="0"/>
              </a:rPr>
              <a:t>.</a:t>
            </a:r>
            <a:r>
              <a:rPr lang="es-MX" altLang="es-MX" b="1" dirty="0">
                <a:solidFill>
                  <a:srgbClr val="00206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25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9" name="8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103909" y="62402"/>
            <a:ext cx="1704110" cy="67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B0621F3-F300-47D6-B7D9-5D29ECD9A270}"/>
              </a:ext>
            </a:extLst>
          </p:cNvPr>
          <p:cNvSpPr/>
          <p:nvPr/>
        </p:nvSpPr>
        <p:spPr>
          <a:xfrm>
            <a:off x="1808019" y="5909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altLang="es-MX" sz="24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Paso 9.- </a:t>
            </a:r>
            <a:r>
              <a:rPr lang="es-MX" altLang="es-MX" dirty="0">
                <a:latin typeface="Arial" charset="0"/>
              </a:rPr>
              <a:t>Contribuyente ha concluido su trámite de inscripción en línea, </a:t>
            </a:r>
            <a:r>
              <a:rPr lang="es-MX" altLang="es-MX" b="1" dirty="0">
                <a:solidFill>
                  <a:srgbClr val="002060"/>
                </a:solidFill>
                <a:latin typeface="Arial" charset="0"/>
              </a:rPr>
              <a:t>dé clic </a:t>
            </a:r>
            <a:r>
              <a:rPr lang="es-MX" altLang="es-MX" dirty="0">
                <a:latin typeface="Arial" charset="0"/>
              </a:rPr>
              <a:t>en cada uno de los acuses para </a:t>
            </a:r>
            <a:r>
              <a:rPr lang="es-MX" altLang="es-MX" u="sng" dirty="0">
                <a:solidFill>
                  <a:srgbClr val="002060"/>
                </a:solidFill>
                <a:latin typeface="Arial" charset="0"/>
              </a:rPr>
              <a:t>obtener sus formatos de Inscripción</a:t>
            </a:r>
            <a:r>
              <a:rPr lang="es-MX" altLang="es-MX" dirty="0">
                <a:latin typeface="Arial" charset="0"/>
              </a:rPr>
              <a:t>.</a:t>
            </a:r>
            <a:endParaRPr lang="es-MX" dirty="0"/>
          </a:p>
        </p:txBody>
      </p:sp>
      <p:pic>
        <p:nvPicPr>
          <p:cNvPr id="12" name="Imagen 3">
            <a:extLst>
              <a:ext uri="{FF2B5EF4-FFF2-40B4-BE49-F238E27FC236}">
                <a16:creationId xmlns:a16="http://schemas.microsoft.com/office/drawing/2014/main" xmlns="" id="{FCD5A61C-B722-46D2-B808-11AB41A0AFAB}"/>
              </a:ext>
            </a:extLst>
          </p:cNvPr>
          <p:cNvPicPr/>
          <p:nvPr/>
        </p:nvPicPr>
        <p:blipFill rotWithShape="1">
          <a:blip r:embed="rId6"/>
          <a:srcRect l="13664" t="6296" r="14366" b="9655"/>
          <a:stretch/>
        </p:blipFill>
        <p:spPr>
          <a:xfrm>
            <a:off x="2240411" y="1798343"/>
            <a:ext cx="7002463" cy="4645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chemeClr val="accent5">
                <a:lumMod val="75000"/>
                <a:alpha val="43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48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9" name="8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103909" y="62402"/>
            <a:ext cx="1704110" cy="67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xmlns="" id="{90AB1999-B3CD-4020-AC56-F43FD815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06" y="2362422"/>
            <a:ext cx="33210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MX" sz="32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REC-3</a:t>
            </a:r>
          </a:p>
          <a:p>
            <a:pPr algn="ctr" eaLnBrk="1" hangingPunct="1"/>
            <a:r>
              <a:rPr lang="es-MX" altLang="es-MX" sz="2400" dirty="0">
                <a:latin typeface="Arial" charset="0"/>
              </a:rPr>
              <a:t>CONSTANCIA DE SITUACIÓN FISCAL ESTATAL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4736C7F-742E-4BC1-8A06-2B6A4414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32943" t="11719" r="31369" b="6250"/>
          <a:stretch>
            <a:fillRect/>
          </a:stretch>
        </p:blipFill>
        <p:spPr bwMode="auto">
          <a:xfrm>
            <a:off x="3862388" y="201613"/>
            <a:ext cx="4857750" cy="653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5">
                <a:lumMod val="75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36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9" name="8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103909" y="62402"/>
            <a:ext cx="1704110" cy="67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xmlns="" id="{C373556C-9BE8-4918-8220-693996EB0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019" y="2099269"/>
            <a:ext cx="806518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MX" sz="6000" b="1" dirty="0">
                <a:solidFill>
                  <a:srgbClr val="FA3CE3"/>
                </a:solidFill>
                <a:latin typeface="Arial" charset="0"/>
              </a:rPr>
              <a:t>CONTACTO</a:t>
            </a:r>
            <a:endParaRPr lang="es-MX" altLang="es-MX" sz="6000" dirty="0">
              <a:solidFill>
                <a:srgbClr val="FA3CE3"/>
              </a:solidFill>
              <a:latin typeface="Arial" charset="0"/>
            </a:endParaRPr>
          </a:p>
          <a:p>
            <a:pPr algn="ctr" eaLnBrk="1" hangingPunct="1"/>
            <a:r>
              <a:rPr lang="es-MX" altLang="es-MX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(449) 910 25 00 ext. 5358 ó 5219 </a:t>
            </a:r>
          </a:p>
          <a:p>
            <a:pPr algn="ctr" eaLnBrk="1" hangingPunct="1"/>
            <a:r>
              <a:rPr lang="es-MX" altLang="es-MX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guadalupe.guillen@aguascalientes.gob.mx</a:t>
            </a:r>
          </a:p>
        </p:txBody>
      </p:sp>
    </p:spTree>
    <p:extLst>
      <p:ext uri="{BB962C8B-B14F-4D97-AF65-F5344CB8AC3E}">
        <p14:creationId xmlns:p14="http://schemas.microsoft.com/office/powerpoint/2010/main" val="28664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9" name="8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103909" y="62402"/>
            <a:ext cx="1704110" cy="67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87AABB8-BE34-4AE5-BD1A-529D5FFEE8AD}"/>
              </a:ext>
            </a:extLst>
          </p:cNvPr>
          <p:cNvSpPr txBox="1"/>
          <p:nvPr/>
        </p:nvSpPr>
        <p:spPr>
          <a:xfrm>
            <a:off x="509623" y="790072"/>
            <a:ext cx="5363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Paso 1. </a:t>
            </a:r>
            <a:r>
              <a:rPr lang="es-MX" dirty="0"/>
              <a:t>Ingresar a la pagina oficial de Gobierno del Estado de Aguascalientes:</a:t>
            </a: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www.aguascalients.gob.mx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397060C-12EE-47D6-AFFE-8A2CE249A3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3" t="4130" b="4386"/>
          <a:stretch/>
        </p:blipFill>
        <p:spPr>
          <a:xfrm>
            <a:off x="1456061" y="2103544"/>
            <a:ext cx="8719896" cy="4417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chemeClr val="accent5">
                <a:lumMod val="75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20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13" name="12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103909" y="62402"/>
            <a:ext cx="1704110" cy="67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9620F70-B871-4959-8211-3E0CBE841987}"/>
              </a:ext>
            </a:extLst>
          </p:cNvPr>
          <p:cNvSpPr txBox="1"/>
          <p:nvPr/>
        </p:nvSpPr>
        <p:spPr>
          <a:xfrm>
            <a:off x="509623" y="800212"/>
            <a:ext cx="5363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Paso 2. </a:t>
            </a:r>
            <a:r>
              <a:rPr lang="es-MX" dirty="0"/>
              <a:t>Ubique el apartado </a:t>
            </a:r>
            <a:r>
              <a:rPr lang="es-MX" dirty="0">
                <a:solidFill>
                  <a:srgbClr val="002060"/>
                </a:solidFill>
              </a:rPr>
              <a:t>TRÁMITES Y SERVICIOS </a:t>
            </a:r>
            <a:r>
              <a:rPr lang="es-MX" dirty="0"/>
              <a:t>y seleccione la opción </a:t>
            </a:r>
            <a:r>
              <a:rPr lang="es-MX" dirty="0">
                <a:solidFill>
                  <a:srgbClr val="002060"/>
                </a:solidFill>
              </a:rPr>
              <a:t>PAGO DE IMPUESTOS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F741E4B-0645-43F6-ADEF-A6F044AB53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3" t="4341" b="4341"/>
          <a:stretch/>
        </p:blipFill>
        <p:spPr>
          <a:xfrm>
            <a:off x="1776122" y="1696057"/>
            <a:ext cx="8959701" cy="4641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50800" dir="5400000" algn="ctr" rotWithShape="0">
              <a:schemeClr val="accent5"/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xmlns="" id="{73E49603-B41D-47D6-9CC6-AF03CDDCB356}"/>
              </a:ext>
            </a:extLst>
          </p:cNvPr>
          <p:cNvSpPr/>
          <p:nvPr/>
        </p:nvSpPr>
        <p:spPr>
          <a:xfrm>
            <a:off x="5097023" y="2074353"/>
            <a:ext cx="1158949" cy="389191"/>
          </a:xfrm>
          <a:prstGeom prst="ellipse">
            <a:avLst/>
          </a:prstGeom>
          <a:noFill/>
          <a:ln w="19050">
            <a:solidFill>
              <a:srgbClr val="FA3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xmlns="" id="{2219C079-CF96-4EB5-94CD-B4FAD6475793}"/>
              </a:ext>
            </a:extLst>
          </p:cNvPr>
          <p:cNvCxnSpPr/>
          <p:nvPr/>
        </p:nvCxnSpPr>
        <p:spPr>
          <a:xfrm flipH="1">
            <a:off x="6007741" y="3388636"/>
            <a:ext cx="1488558" cy="0"/>
          </a:xfrm>
          <a:prstGeom prst="straightConnector1">
            <a:avLst/>
          </a:prstGeom>
          <a:ln w="57150">
            <a:solidFill>
              <a:srgbClr val="FA3CE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2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12" name="11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103909" y="62402"/>
            <a:ext cx="1704110" cy="67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11F47BB-3607-4559-A824-85350088A9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445" t="282" r="36397" b="10291"/>
          <a:stretch/>
        </p:blipFill>
        <p:spPr>
          <a:xfrm>
            <a:off x="3734859" y="497154"/>
            <a:ext cx="5728117" cy="5058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FA3CE3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6B6E234-5376-4720-AC62-495F7EC7A5CC}"/>
              </a:ext>
            </a:extLst>
          </p:cNvPr>
          <p:cNvSpPr txBox="1"/>
          <p:nvPr/>
        </p:nvSpPr>
        <p:spPr>
          <a:xfrm>
            <a:off x="638730" y="1459685"/>
            <a:ext cx="27647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Paso 3. </a:t>
            </a:r>
            <a:r>
              <a:rPr lang="es-MX" sz="2800" dirty="0"/>
              <a:t>Ubique y seleccione el apartado </a:t>
            </a:r>
            <a:r>
              <a:rPr lang="es-MX" sz="2800" dirty="0">
                <a:solidFill>
                  <a:srgbClr val="002060"/>
                </a:solidFill>
              </a:rPr>
              <a:t>PADRÓN GENERAL </a:t>
            </a:r>
            <a:r>
              <a:rPr lang="es-MX" sz="2800" dirty="0"/>
              <a:t>y de click en la opción de </a:t>
            </a:r>
            <a:r>
              <a:rPr lang="es-MX" sz="2800" b="1" dirty="0">
                <a:solidFill>
                  <a:srgbClr val="002060"/>
                </a:solidFill>
              </a:rPr>
              <a:t>Inscripción en Línea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21226DC-E25F-4852-919A-EF5F8BFE40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509" t="30900" r="50682" b="51096"/>
          <a:stretch/>
        </p:blipFill>
        <p:spPr>
          <a:xfrm>
            <a:off x="6464597" y="4777135"/>
            <a:ext cx="1765004" cy="1395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A17F8B6-0EFC-47C4-9F76-AE05A61CAFA7}"/>
              </a:ext>
            </a:extLst>
          </p:cNvPr>
          <p:cNvSpPr/>
          <p:nvPr/>
        </p:nvSpPr>
        <p:spPr>
          <a:xfrm>
            <a:off x="5560828" y="4339031"/>
            <a:ext cx="1010093" cy="348980"/>
          </a:xfrm>
          <a:prstGeom prst="ellipse">
            <a:avLst/>
          </a:prstGeom>
          <a:noFill/>
          <a:ln w="19050">
            <a:solidFill>
              <a:srgbClr val="FA3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997BC4D9-9128-4BAF-88B4-9A75C9AB7436}"/>
              </a:ext>
            </a:extLst>
          </p:cNvPr>
          <p:cNvCxnSpPr>
            <a:cxnSpLocks/>
          </p:cNvCxnSpPr>
          <p:nvPr/>
        </p:nvCxnSpPr>
        <p:spPr>
          <a:xfrm flipH="1" flipV="1">
            <a:off x="6337007" y="4593266"/>
            <a:ext cx="382770" cy="348980"/>
          </a:xfrm>
          <a:prstGeom prst="straightConnector1">
            <a:avLst/>
          </a:prstGeom>
          <a:ln w="57150">
            <a:solidFill>
              <a:srgbClr val="FA3CE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6AC749D0-9CE6-4A4E-9E59-4623433F7297}"/>
              </a:ext>
            </a:extLst>
          </p:cNvPr>
          <p:cNvSpPr/>
          <p:nvPr/>
        </p:nvSpPr>
        <p:spPr>
          <a:xfrm>
            <a:off x="6719777" y="5092995"/>
            <a:ext cx="1041990" cy="292737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FA3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78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9" name="8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103909" y="62402"/>
            <a:ext cx="1704110" cy="67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4F94204-3C54-4D37-9881-7FC9CEB8FE80}"/>
              </a:ext>
            </a:extLst>
          </p:cNvPr>
          <p:cNvSpPr txBox="1"/>
          <p:nvPr/>
        </p:nvSpPr>
        <p:spPr>
          <a:xfrm>
            <a:off x="3153005" y="520357"/>
            <a:ext cx="5736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Paso 4</a:t>
            </a:r>
            <a:r>
              <a:rPr lang="es-MX" dirty="0"/>
              <a:t>. </a:t>
            </a:r>
            <a:r>
              <a:rPr lang="es-MX" sz="2800" dirty="0"/>
              <a:t>Ingrese su RFC y dé click en el botón </a:t>
            </a:r>
            <a:r>
              <a:rPr lang="es-MX" sz="2800" b="1" dirty="0">
                <a:solidFill>
                  <a:srgbClr val="002060"/>
                </a:solidFill>
              </a:rPr>
              <a:t>Entrar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7204A5F-289F-42DF-A7F6-8B249EE717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21" t="7793" r="18896" b="24185"/>
          <a:stretch/>
        </p:blipFill>
        <p:spPr>
          <a:xfrm>
            <a:off x="2189983" y="1725203"/>
            <a:ext cx="7271392" cy="44814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chemeClr val="accent5">
                <a:lumMod val="75000"/>
                <a:alpha val="22000"/>
              </a:scheme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239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9" name="8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103909" y="62402"/>
            <a:ext cx="1704110" cy="67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422C672-9A21-49D2-9AD6-7DF3F951DA98}"/>
              </a:ext>
            </a:extLst>
          </p:cNvPr>
          <p:cNvSpPr/>
          <p:nvPr/>
        </p:nvSpPr>
        <p:spPr>
          <a:xfrm>
            <a:off x="509623" y="88384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Paso 5.- </a:t>
            </a:r>
            <a:r>
              <a:rPr lang="es-MX" dirty="0">
                <a:latin typeface="Arial" charset="0"/>
              </a:rPr>
              <a:t>Ingrese sus datos personales en los apartados correspondientes, verifique si todos sus datos son correctos, de ser así, de clic en el botón </a:t>
            </a:r>
            <a:r>
              <a:rPr lang="es-MX" b="1" dirty="0">
                <a:solidFill>
                  <a:srgbClr val="002060"/>
                </a:solidFill>
                <a:latin typeface="Arial" charset="0"/>
              </a:rPr>
              <a:t>Continuar</a:t>
            </a:r>
            <a:r>
              <a:rPr lang="es-MX" dirty="0">
                <a:solidFill>
                  <a:srgbClr val="002060"/>
                </a:solidFill>
                <a:latin typeface="Arial" charset="0"/>
              </a:rPr>
              <a:t>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44A40FA-062B-400B-82FC-911F0D24E1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280" t="7752" r="20901" b="31938"/>
          <a:stretch/>
        </p:blipFill>
        <p:spPr>
          <a:xfrm>
            <a:off x="1956390" y="2286000"/>
            <a:ext cx="7049385" cy="4136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5">
                <a:lumMod val="75000"/>
                <a:alpha val="65000"/>
              </a:scheme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00C5E19-B9DE-4913-B1F2-9522919BD6AB}"/>
              </a:ext>
            </a:extLst>
          </p:cNvPr>
          <p:cNvSpPr/>
          <p:nvPr/>
        </p:nvSpPr>
        <p:spPr>
          <a:xfrm>
            <a:off x="2913321" y="3058988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ED68BDC6-B5EB-44D1-B8A5-3FABE5246F59}"/>
              </a:ext>
            </a:extLst>
          </p:cNvPr>
          <p:cNvSpPr/>
          <p:nvPr/>
        </p:nvSpPr>
        <p:spPr>
          <a:xfrm>
            <a:off x="6361814" y="3058987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0CD1E11-A588-49CA-BA1F-FE6BA704C7F2}"/>
              </a:ext>
            </a:extLst>
          </p:cNvPr>
          <p:cNvSpPr/>
          <p:nvPr/>
        </p:nvSpPr>
        <p:spPr>
          <a:xfrm>
            <a:off x="6361813" y="3302561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7DA2785-F921-43AA-A252-E88B6811CF33}"/>
              </a:ext>
            </a:extLst>
          </p:cNvPr>
          <p:cNvSpPr/>
          <p:nvPr/>
        </p:nvSpPr>
        <p:spPr>
          <a:xfrm>
            <a:off x="2913320" y="3342346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6C2FC542-1713-4B2A-A550-DAE7E2AFC240}"/>
              </a:ext>
            </a:extLst>
          </p:cNvPr>
          <p:cNvSpPr/>
          <p:nvPr/>
        </p:nvSpPr>
        <p:spPr>
          <a:xfrm>
            <a:off x="2913319" y="3854285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9B3C2A9C-D42A-4879-AB99-2910D82685ED}"/>
              </a:ext>
            </a:extLst>
          </p:cNvPr>
          <p:cNvSpPr/>
          <p:nvPr/>
        </p:nvSpPr>
        <p:spPr>
          <a:xfrm>
            <a:off x="6361812" y="4135621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xmlns="" id="{A3B883C5-8B92-46AB-9052-456AEE70FCEE}"/>
              </a:ext>
            </a:extLst>
          </p:cNvPr>
          <p:cNvSpPr/>
          <p:nvPr/>
        </p:nvSpPr>
        <p:spPr>
          <a:xfrm>
            <a:off x="8764906" y="5018567"/>
            <a:ext cx="947289" cy="255182"/>
          </a:xfrm>
          <a:prstGeom prst="leftArrow">
            <a:avLst/>
          </a:prstGeom>
          <a:solidFill>
            <a:srgbClr val="FA3CE3"/>
          </a:solidFill>
          <a:ln w="19050">
            <a:solidFill>
              <a:srgbClr val="FA3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25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9" name="8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103909" y="62402"/>
            <a:ext cx="1704110" cy="67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6EE095A-0A7C-417C-B416-49F884544586}"/>
              </a:ext>
            </a:extLst>
          </p:cNvPr>
          <p:cNvSpPr/>
          <p:nvPr/>
        </p:nvSpPr>
        <p:spPr>
          <a:xfrm>
            <a:off x="955964" y="879927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Paso 6.- </a:t>
            </a:r>
            <a:r>
              <a:rPr lang="es-MX" dirty="0">
                <a:latin typeface="Arial" charset="0"/>
              </a:rPr>
              <a:t>Ingrese los datos correspondientes a su domicilio fiscal y confirme que los datos sean correctos, de ser así, de clic en el botón </a:t>
            </a:r>
            <a:r>
              <a:rPr lang="es-MX" sz="2000" b="1" dirty="0">
                <a:solidFill>
                  <a:srgbClr val="002060"/>
                </a:solidFill>
                <a:latin typeface="Arial" charset="0"/>
              </a:rPr>
              <a:t>Aceptar.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3A24808-F980-4BAB-B7AD-DB5D25A123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46" t="6822" r="21512" b="12783"/>
          <a:stretch/>
        </p:blipFill>
        <p:spPr>
          <a:xfrm>
            <a:off x="1692272" y="2053584"/>
            <a:ext cx="5985646" cy="293180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64F68D7-5BC0-42E0-8B64-1C5667B7D1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29" t="53954" r="20231" b="9828"/>
          <a:stretch/>
        </p:blipFill>
        <p:spPr>
          <a:xfrm>
            <a:off x="3783915" y="3785668"/>
            <a:ext cx="7198241" cy="2688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FA3CE3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60174DC-5BA8-4331-B398-0DB4AAC315BA}"/>
              </a:ext>
            </a:extLst>
          </p:cNvPr>
          <p:cNvSpPr/>
          <p:nvPr/>
        </p:nvSpPr>
        <p:spPr>
          <a:xfrm>
            <a:off x="2658139" y="2590181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C6D7816-DAEF-4CE0-A2BC-68A5AE62B521}"/>
              </a:ext>
            </a:extLst>
          </p:cNvPr>
          <p:cNvSpPr/>
          <p:nvPr/>
        </p:nvSpPr>
        <p:spPr>
          <a:xfrm>
            <a:off x="2658139" y="2710328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0570B30-85BC-4462-A6FA-1C8915231029}"/>
              </a:ext>
            </a:extLst>
          </p:cNvPr>
          <p:cNvSpPr/>
          <p:nvPr/>
        </p:nvSpPr>
        <p:spPr>
          <a:xfrm>
            <a:off x="5511209" y="2590180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EE901788-35DC-4BFD-B47A-B5126238729A}"/>
              </a:ext>
            </a:extLst>
          </p:cNvPr>
          <p:cNvSpPr/>
          <p:nvPr/>
        </p:nvSpPr>
        <p:spPr>
          <a:xfrm>
            <a:off x="5511209" y="2710328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8CC4601C-49F3-4AE7-9857-BD728DFAF0BB}"/>
              </a:ext>
            </a:extLst>
          </p:cNvPr>
          <p:cNvSpPr/>
          <p:nvPr/>
        </p:nvSpPr>
        <p:spPr>
          <a:xfrm>
            <a:off x="5511209" y="3010664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62A31C4-9041-4D19-B0F1-144E5C26EEE9}"/>
              </a:ext>
            </a:extLst>
          </p:cNvPr>
          <p:cNvSpPr/>
          <p:nvPr/>
        </p:nvSpPr>
        <p:spPr>
          <a:xfrm>
            <a:off x="5511208" y="3173056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026EB66D-AF17-4026-9579-03D2325A9A11}"/>
              </a:ext>
            </a:extLst>
          </p:cNvPr>
          <p:cNvSpPr/>
          <p:nvPr/>
        </p:nvSpPr>
        <p:spPr>
          <a:xfrm>
            <a:off x="2658138" y="3018121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5B709314-1EEF-465D-8225-FB5C8C8F2D37}"/>
              </a:ext>
            </a:extLst>
          </p:cNvPr>
          <p:cNvSpPr/>
          <p:nvPr/>
        </p:nvSpPr>
        <p:spPr>
          <a:xfrm>
            <a:off x="2658138" y="3173055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16669570-E5AD-467A-B8BE-C881F9E8FEAE}"/>
              </a:ext>
            </a:extLst>
          </p:cNvPr>
          <p:cNvSpPr/>
          <p:nvPr/>
        </p:nvSpPr>
        <p:spPr>
          <a:xfrm>
            <a:off x="2658137" y="3293202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EEC7E915-F881-4EE2-88C4-931744AE60D7}"/>
              </a:ext>
            </a:extLst>
          </p:cNvPr>
          <p:cNvSpPr/>
          <p:nvPr/>
        </p:nvSpPr>
        <p:spPr>
          <a:xfrm>
            <a:off x="2658137" y="3435319"/>
            <a:ext cx="1297175" cy="981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D46A6103-D5AB-467C-86E9-A7B05A59F92C}"/>
              </a:ext>
            </a:extLst>
          </p:cNvPr>
          <p:cNvSpPr/>
          <p:nvPr/>
        </p:nvSpPr>
        <p:spPr>
          <a:xfrm>
            <a:off x="2658137" y="3587719"/>
            <a:ext cx="214777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69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9" name="8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103909" y="62402"/>
            <a:ext cx="1704110" cy="67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A25391-1910-4D81-BB85-71E780FB53A7}"/>
              </a:ext>
            </a:extLst>
          </p:cNvPr>
          <p:cNvSpPr/>
          <p:nvPr/>
        </p:nvSpPr>
        <p:spPr>
          <a:xfrm>
            <a:off x="9146294" y="1576049"/>
            <a:ext cx="26452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Paso 6.- </a:t>
            </a:r>
            <a:r>
              <a:rPr lang="es-MX" dirty="0">
                <a:latin typeface="Arial" charset="0"/>
              </a:rPr>
              <a:t>Verifique si los datos ingresados son correctos, de ser así, dé clic en el botón </a:t>
            </a:r>
            <a:r>
              <a:rPr lang="es-MX" b="1" dirty="0">
                <a:latin typeface="Arial" charset="0"/>
              </a:rPr>
              <a:t>Siguiente.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EC33B5F-8758-44F6-A968-A7C94004A5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04" t="8269" r="24146" b="10718"/>
          <a:stretch/>
        </p:blipFill>
        <p:spPr>
          <a:xfrm>
            <a:off x="955964" y="920253"/>
            <a:ext cx="7687340" cy="5061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50800" dir="5400000" algn="ctr" rotWithShape="0">
              <a:schemeClr val="accent5"/>
            </a:outerShdw>
            <a:reflection blurRad="12700" stA="33000" endPos="28000" dist="5000" dir="5400000" sy="-100000" algn="bl" rotWithShape="0"/>
            <a:softEdge rad="6350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w="19050" h="38100"/>
            <a:contourClr>
              <a:srgbClr val="C0C0C0"/>
            </a:contourClr>
          </a:sp3d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744DD8F6-EA1B-4CE1-B096-C0D665D91DF5}"/>
              </a:ext>
            </a:extLst>
          </p:cNvPr>
          <p:cNvSpPr/>
          <p:nvPr/>
        </p:nvSpPr>
        <p:spPr>
          <a:xfrm>
            <a:off x="1988288" y="1515975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CD3F014B-0F32-4800-9ABB-878582FB0347}"/>
              </a:ext>
            </a:extLst>
          </p:cNvPr>
          <p:cNvSpPr/>
          <p:nvPr/>
        </p:nvSpPr>
        <p:spPr>
          <a:xfrm>
            <a:off x="1988287" y="1698418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2538CE2B-CC9A-4CBD-B5D2-E9DED0CF143B}"/>
              </a:ext>
            </a:extLst>
          </p:cNvPr>
          <p:cNvSpPr/>
          <p:nvPr/>
        </p:nvSpPr>
        <p:spPr>
          <a:xfrm>
            <a:off x="5766389" y="1515974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3FD924BE-544F-4C07-939D-E949B58D363D}"/>
              </a:ext>
            </a:extLst>
          </p:cNvPr>
          <p:cNvSpPr/>
          <p:nvPr/>
        </p:nvSpPr>
        <p:spPr>
          <a:xfrm>
            <a:off x="5766388" y="1735933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350767C3-F82A-4594-9A5E-DBF50769E972}"/>
              </a:ext>
            </a:extLst>
          </p:cNvPr>
          <p:cNvSpPr/>
          <p:nvPr/>
        </p:nvSpPr>
        <p:spPr>
          <a:xfrm>
            <a:off x="5766387" y="2111695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C71DDA06-C6A9-4D05-88CF-DA02F88C578D}"/>
              </a:ext>
            </a:extLst>
          </p:cNvPr>
          <p:cNvSpPr/>
          <p:nvPr/>
        </p:nvSpPr>
        <p:spPr>
          <a:xfrm>
            <a:off x="5766387" y="2391727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C738BD5C-9E30-4F3C-BDDB-8E347FFEA6A9}"/>
              </a:ext>
            </a:extLst>
          </p:cNvPr>
          <p:cNvSpPr/>
          <p:nvPr/>
        </p:nvSpPr>
        <p:spPr>
          <a:xfrm>
            <a:off x="1988286" y="2142461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FA942B72-2B5F-441A-87BE-0015C66DAA19}"/>
              </a:ext>
            </a:extLst>
          </p:cNvPr>
          <p:cNvSpPr/>
          <p:nvPr/>
        </p:nvSpPr>
        <p:spPr>
          <a:xfrm>
            <a:off x="1988286" y="2379231"/>
            <a:ext cx="95693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3A228344-4C0F-4B3D-80E4-367C7886884B}"/>
              </a:ext>
            </a:extLst>
          </p:cNvPr>
          <p:cNvSpPr/>
          <p:nvPr/>
        </p:nvSpPr>
        <p:spPr>
          <a:xfrm>
            <a:off x="1988285" y="2578462"/>
            <a:ext cx="1254645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BCFA0F6-9470-4D2A-AA46-40A435E627A9}"/>
              </a:ext>
            </a:extLst>
          </p:cNvPr>
          <p:cNvSpPr/>
          <p:nvPr/>
        </p:nvSpPr>
        <p:spPr>
          <a:xfrm>
            <a:off x="2020181" y="2775632"/>
            <a:ext cx="1562991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D9D2433C-6DEE-46A0-BC51-E2FF0B2D46E1}"/>
              </a:ext>
            </a:extLst>
          </p:cNvPr>
          <p:cNvSpPr/>
          <p:nvPr/>
        </p:nvSpPr>
        <p:spPr>
          <a:xfrm>
            <a:off x="2020181" y="2972802"/>
            <a:ext cx="2700675" cy="1017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963D4182-6862-40E6-9611-AEB9769B19ED}"/>
              </a:ext>
            </a:extLst>
          </p:cNvPr>
          <p:cNvSpPr/>
          <p:nvPr/>
        </p:nvSpPr>
        <p:spPr>
          <a:xfrm>
            <a:off x="5702590" y="4203044"/>
            <a:ext cx="1655140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A6768696-B867-4947-9E16-3E876491AE61}"/>
              </a:ext>
            </a:extLst>
          </p:cNvPr>
          <p:cNvSpPr/>
          <p:nvPr/>
        </p:nvSpPr>
        <p:spPr>
          <a:xfrm>
            <a:off x="2020180" y="4203044"/>
            <a:ext cx="1254645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48150F9D-069C-4DED-9E7D-97519B72AA20}"/>
              </a:ext>
            </a:extLst>
          </p:cNvPr>
          <p:cNvSpPr/>
          <p:nvPr/>
        </p:nvSpPr>
        <p:spPr>
          <a:xfrm>
            <a:off x="1988285" y="4415517"/>
            <a:ext cx="1254645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F5BEE890-344D-4008-AB0C-2BC364B3B5A1}"/>
              </a:ext>
            </a:extLst>
          </p:cNvPr>
          <p:cNvSpPr/>
          <p:nvPr/>
        </p:nvSpPr>
        <p:spPr>
          <a:xfrm>
            <a:off x="1988284" y="4639800"/>
            <a:ext cx="1254645" cy="12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xmlns="" id="{DAECC9C1-65F2-4C1F-AAA2-43CA13FC6F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29163" y="3566420"/>
            <a:ext cx="2026977" cy="1771641"/>
          </a:xfrm>
          <a:prstGeom prst="bentConnector3">
            <a:avLst/>
          </a:prstGeom>
          <a:ln>
            <a:solidFill>
              <a:srgbClr val="FA3CE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xmlns="" id="{1982C77C-9ACE-4889-8AB3-CAEB22FBBFBE}"/>
              </a:ext>
            </a:extLst>
          </p:cNvPr>
          <p:cNvCxnSpPr>
            <a:cxnSpLocks/>
          </p:cNvCxnSpPr>
          <p:nvPr/>
        </p:nvCxnSpPr>
        <p:spPr>
          <a:xfrm>
            <a:off x="10356139" y="3074536"/>
            <a:ext cx="0" cy="491884"/>
          </a:xfrm>
          <a:prstGeom prst="line">
            <a:avLst/>
          </a:prstGeom>
          <a:ln>
            <a:solidFill>
              <a:srgbClr val="FA3C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4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1D0054-A792-46E2-A8D6-600A7ED6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/>
          <a:stretch/>
        </p:blipFill>
        <p:spPr>
          <a:xfrm>
            <a:off x="8389" y="1459685"/>
            <a:ext cx="444584" cy="39260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ACCCE1-F811-4CAF-8B3E-4A2913E7D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12" y="0"/>
            <a:ext cx="2419688" cy="8002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F990E9-5095-4C37-AD05-A184AD402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8"/>
          <a:stretch/>
        </p:blipFill>
        <p:spPr>
          <a:xfrm>
            <a:off x="11365905" y="5555226"/>
            <a:ext cx="826095" cy="1302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F83B8AB-756B-4801-93FC-C2E769E7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3" r="88343" b="19842"/>
          <a:stretch/>
        </p:blipFill>
        <p:spPr>
          <a:xfrm>
            <a:off x="230681" y="5981350"/>
            <a:ext cx="557884" cy="713065"/>
          </a:xfrm>
          <a:prstGeom prst="rect">
            <a:avLst/>
          </a:prstGeom>
        </p:spPr>
      </p:pic>
      <p:pic>
        <p:nvPicPr>
          <p:cNvPr id="9" name="8 Imagen" descr="C:\Users\Guadalupe.Guillen\Documents\FIRMA - Guadalupe del Rocio Guillen Barba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28283" r="66972" b="29293"/>
          <a:stretch/>
        </p:blipFill>
        <p:spPr bwMode="auto">
          <a:xfrm>
            <a:off x="103909" y="62402"/>
            <a:ext cx="1704110" cy="675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xmlns="" id="{FEF043B5-85CD-45C9-A2CA-DC844F800B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97" t="7284" r="24593" b="37256"/>
          <a:stretch/>
        </p:blipFill>
        <p:spPr>
          <a:xfrm>
            <a:off x="1290465" y="1413058"/>
            <a:ext cx="7426325" cy="45593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5"/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BFC8A99-5575-4DF3-BB0E-B9290C126EF7}"/>
              </a:ext>
            </a:extLst>
          </p:cNvPr>
          <p:cNvSpPr/>
          <p:nvPr/>
        </p:nvSpPr>
        <p:spPr>
          <a:xfrm>
            <a:off x="8337795" y="2222631"/>
            <a:ext cx="286903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altLang="es-MX" sz="24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Paso 7.-</a:t>
            </a:r>
            <a:r>
              <a:rPr lang="es-MX" altLang="es-MX" sz="24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MX" altLang="es-MX" sz="2000" dirty="0">
                <a:latin typeface="Arial" charset="0"/>
              </a:rPr>
              <a:t>Seleccione la obligación a la cual desea inscribirse, y seleccione en el calendario la fecha en que dará inicio la obligación y dé clic en el botón </a:t>
            </a:r>
            <a:r>
              <a:rPr lang="es-MX" altLang="es-MX" sz="2200" b="1" dirty="0">
                <a:solidFill>
                  <a:srgbClr val="002060"/>
                </a:solidFill>
                <a:latin typeface="Arial" charset="0"/>
              </a:rPr>
              <a:t>Inscribir</a:t>
            </a:r>
            <a:r>
              <a:rPr lang="es-MX" altLang="es-MX" sz="2200" dirty="0">
                <a:solidFill>
                  <a:srgbClr val="002060"/>
                </a:solidFill>
                <a:latin typeface="Arial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501865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260</Words>
  <Application>Microsoft Office PowerPoint</Application>
  <PresentationFormat>Personalizado</PresentationFormat>
  <Paragraphs>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Fernanda Ruíz Macías (SEFI,Encargada de Logistica de Operación y Control Interno)</dc:creator>
  <cp:lastModifiedBy>Guadalupe.Guillen</cp:lastModifiedBy>
  <cp:revision>30</cp:revision>
  <cp:lastPrinted>2022-10-05T20:10:34Z</cp:lastPrinted>
  <dcterms:created xsi:type="dcterms:W3CDTF">2022-10-04T14:10:25Z</dcterms:created>
  <dcterms:modified xsi:type="dcterms:W3CDTF">2022-10-06T17:28:33Z</dcterms:modified>
</cp:coreProperties>
</file>